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67" r:id="rId15"/>
    <p:sldId id="268" r:id="rId16"/>
    <p:sldId id="269" r:id="rId17"/>
    <p:sldId id="270" r:id="rId18"/>
    <p:sldId id="272" r:id="rId19"/>
    <p:sldId id="271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" initials="D" lastIdx="1" clrIdx="0">
    <p:extLst>
      <p:ext uri="{19B8F6BF-5375-455C-9EA6-DF929625EA0E}">
        <p15:presenceInfo xmlns:p15="http://schemas.microsoft.com/office/powerpoint/2012/main" userId="60b1e66eedc33a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17T20:39:18.074" idx="1">
    <p:pos x="10" y="10"/>
    <p:text>700 Reservations in the Dataset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85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91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502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50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689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257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664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3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9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69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1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05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78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72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21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920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98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33E7E3-C282-427C-8198-BA76AFA2104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1E2BE3-3FA1-4C90-A9EF-A60A11EA8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5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https://pixabay.com/fr/illustrations/merci-note-merci-noter-message-1428147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8EDD-B79D-4532-8A77-2DC8A37AE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RESERVATION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F62D5-C818-430A-A9EE-7934C4FC2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BY DEEPAK MENGAL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CF807-B530-49C5-9A24-F6B1039BC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5" y="6149009"/>
            <a:ext cx="2226365" cy="708992"/>
          </a:xfrm>
          <a:prstGeom prst="rect">
            <a:avLst/>
          </a:prstGeom>
          <a:ln>
            <a:noFill/>
          </a:ln>
          <a:effectLst>
            <a:softEdge rad="177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40DE5-2305-44CE-A7F6-0A14A110B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57" y="58169"/>
            <a:ext cx="2093843" cy="1043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56167E-192D-4974-BAE5-EDD5D5E9E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6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"/>
    </mc:Choice>
    <mc:Fallback xmlns="">
      <p:transition spd="slow" advTm="2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66CA-D9CD-44B0-A60B-3CFADB60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5</a:t>
            </a:r>
            <a:r>
              <a:rPr lang="en-US" sz="2400" b="1" dirty="0"/>
              <a:t>.WHAT IS THE MOST COMMONLY BOOKED ROOM TYPE?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41546-6526-458A-9474-C252A2F2A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90191"/>
            <a:ext cx="7895836" cy="32202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AA589-B381-42AF-92D6-C295F7E6A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84" y="6172201"/>
            <a:ext cx="2239616" cy="68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D70EBF-E380-4EB5-9287-67A6C45AD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8"/>
    </mc:Choice>
    <mc:Fallback xmlns="">
      <p:transition spd="slow" advTm="8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C927-8BE3-4D3C-9998-475CCFD8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6.HOW MANY RESERVATIONS FALL ON A WEEKEND </a:t>
            </a:r>
            <a:br>
              <a:rPr lang="en-US" sz="2400" b="1" dirty="0"/>
            </a:br>
            <a:r>
              <a:rPr lang="en-US" sz="2400" b="1" dirty="0"/>
              <a:t>(NO_OF_WEEKEND_NIGHTS &gt; 0)?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D8C7E-0EE4-423A-B01D-77A5B15CD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4311" y="2637183"/>
            <a:ext cx="8653602" cy="291547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F28B9-2376-4CB0-A9B8-E51A057EE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39" y="6172200"/>
            <a:ext cx="2199861" cy="68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F0C2BB6-5938-4906-A930-537432BF7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6"/>
    </mc:Choice>
    <mc:Fallback xmlns="">
      <p:transition spd="slow" advTm="8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537C-617F-4A47-B667-52AE3A9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7.WHAT IS THE HIGHEST AND LOWEST LEAD TIME FOR </a:t>
            </a:r>
            <a:br>
              <a:rPr lang="en-US" sz="2400" b="1" dirty="0"/>
            </a:br>
            <a:r>
              <a:rPr lang="en-US" sz="2400" b="1" dirty="0"/>
              <a:t>RESERVATIONS?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BAFA61-5EC7-47D4-BBB6-CFFA53FFE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570921"/>
            <a:ext cx="9210193" cy="3127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248E4-9513-4005-8D76-34D67E5DB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5" y="6172200"/>
            <a:ext cx="2226365" cy="6857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FBFA83-A986-4A0A-B448-3C40EAA9B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07"/>
    </mc:Choice>
    <mc:Fallback xmlns="">
      <p:transition spd="slow" advTm="10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591F-547E-4C76-B97C-4F6B8407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56252"/>
          </a:xfrm>
        </p:spPr>
        <p:txBody>
          <a:bodyPr>
            <a:normAutofit/>
          </a:bodyPr>
          <a:lstStyle/>
          <a:p>
            <a:r>
              <a:rPr lang="en-US" sz="2400" b="1" dirty="0"/>
              <a:t>8. What IS THE MOST COMMON MARKET SEGMENT TYPE FOR SESERVATIONS ? 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B5EBC-D78B-4DCD-A014-D65EDB382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974574"/>
            <a:ext cx="9409044" cy="37636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C1738-E98E-4FBC-8BD5-A96D0A6D6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390" y="6172200"/>
            <a:ext cx="2186610" cy="68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448685-8BB9-4557-B084-F13383B4B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9"/>
    </mc:Choice>
    <mc:Fallback xmlns="">
      <p:transition spd="slow" advTm="8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1DC2-11C1-4C2C-A5BC-67B67865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255104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9</a:t>
            </a:r>
            <a:r>
              <a:rPr lang="en-US" sz="2400" b="1" dirty="0"/>
              <a:t>. HOW MANY RESERVATIONS HAVE A BOOKING STATUS </a:t>
            </a:r>
            <a:br>
              <a:rPr lang="en-US" sz="2400" b="1" dirty="0"/>
            </a:br>
            <a:r>
              <a:rPr lang="en-US" sz="2400" b="1" dirty="0"/>
              <a:t>OF "CONFIRMED"?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0BA0C-2C15-47E9-8F1F-2B2643D87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635" y="3853068"/>
            <a:ext cx="7765774" cy="24947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54DEA5-517B-49A5-BA6C-A7B4A1D13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4" y="6172200"/>
            <a:ext cx="2226365" cy="685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80426C-0541-4551-B929-A97B61ACB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35" y="1237421"/>
            <a:ext cx="7911548" cy="23191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E05A11-3AAE-408C-B274-B2F59CAF6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9"/>
    </mc:Choice>
    <mc:Fallback xmlns="">
      <p:transition spd="slow" advTm="1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F1850-A675-4552-9E3C-10C16367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10</a:t>
            </a:r>
            <a:r>
              <a:rPr lang="en-US" sz="2400" b="1" dirty="0"/>
              <a:t>. WHAT IS THE TOTAL NUMBER OF ADULTS AND </a:t>
            </a:r>
            <a:br>
              <a:rPr lang="en-US" sz="2400" b="1" dirty="0"/>
            </a:br>
            <a:r>
              <a:rPr lang="en-US" sz="2400" b="1" dirty="0"/>
              <a:t>CHILDREN ACROSS ALL RESERVATIONS?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FDFDA-0A81-48E8-AD9F-351B002C4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16" y="2213114"/>
            <a:ext cx="9077673" cy="28359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207C1-C5B0-4346-AC66-A56CDDAB5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896" y="6172200"/>
            <a:ext cx="2160104" cy="68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6DBEFD-D038-4715-BFBC-7A7E14BFF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1"/>
    </mc:Choice>
    <mc:Fallback xmlns="">
      <p:transition spd="slow" advTm="1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F9A8-00B6-4D99-A97F-132B87AC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394791"/>
          </a:xfrm>
        </p:spPr>
        <p:txBody>
          <a:bodyPr>
            <a:normAutofit/>
          </a:bodyPr>
          <a:lstStyle/>
          <a:p>
            <a:r>
              <a:rPr lang="en-US" sz="3600" b="1" dirty="0"/>
              <a:t>11. </a:t>
            </a:r>
            <a:r>
              <a:rPr lang="en-US" sz="2400" b="1" dirty="0"/>
              <a:t>WHAT IS THE AVERAGE NUMBER OF WEEKEND </a:t>
            </a:r>
            <a:br>
              <a:rPr lang="en-US" sz="2400" b="1" dirty="0"/>
            </a:br>
            <a:r>
              <a:rPr lang="en-US" sz="2400" b="1" dirty="0"/>
              <a:t>NIGHTS FOR RESERVATIONS INVOLVING CHILDREN?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11BD52-8467-4C58-AADB-A6B0C7F4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2206" y="2266122"/>
            <a:ext cx="8507828" cy="33469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86F3C-7247-4E10-841A-3D31515AE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43" y="6172200"/>
            <a:ext cx="2173357" cy="6858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7FC34A26-3442-4D17-A639-45FA45110083}"/>
              </a:ext>
            </a:extLst>
          </p:cNvPr>
          <p:cNvSpPr txBox="1">
            <a:spLocks/>
          </p:cNvSpPr>
          <p:nvPr/>
        </p:nvSpPr>
        <p:spPr>
          <a:xfrm>
            <a:off x="9819793" y="2425148"/>
            <a:ext cx="2372207" cy="1285461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BE6735-A445-4719-A24B-1B5E0A743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9"/>
    </mc:Choice>
    <mc:Fallback xmlns="">
      <p:transition spd="slow" advTm="7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86BF-ADA4-4DAE-807F-91B985E8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248478"/>
            <a:ext cx="10018713" cy="1752599"/>
          </a:xfrm>
        </p:spPr>
        <p:txBody>
          <a:bodyPr>
            <a:normAutofit/>
          </a:bodyPr>
          <a:lstStyle/>
          <a:p>
            <a:r>
              <a:rPr lang="en-US" sz="3200" b="1" dirty="0"/>
              <a:t>12</a:t>
            </a:r>
            <a:r>
              <a:rPr lang="en-US" sz="2400" b="1" dirty="0"/>
              <a:t>. HOW MANY RESERVATIONS WERE MADE IN EACH </a:t>
            </a:r>
            <a:br>
              <a:rPr lang="en-US" sz="2400" b="1" dirty="0"/>
            </a:br>
            <a:r>
              <a:rPr lang="en-US" sz="2400" b="1" dirty="0"/>
              <a:t>MONTH OF THE YEAR?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0526A-5AA5-4297-8280-2ECD5C12D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765" y="1722783"/>
            <a:ext cx="10204173" cy="43202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53ACF-6AD7-4677-9713-2D7AF43FC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43" y="6175513"/>
            <a:ext cx="2173357" cy="6824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FA5139-9962-4A6A-8AA9-660DD7758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5"/>
    </mc:Choice>
    <mc:Fallback xmlns="">
      <p:transition spd="slow" advTm="11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5BF4-997B-45B8-8842-CC9FFB06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13. </a:t>
            </a:r>
            <a:r>
              <a:rPr lang="en-US" sz="2700" b="1" dirty="0"/>
              <a:t>WHAT IS THE AVERAGE NUMBER OF NIGHTS (BOTH </a:t>
            </a:r>
            <a:br>
              <a:rPr lang="en-US" sz="2700" b="1" dirty="0"/>
            </a:br>
            <a:r>
              <a:rPr lang="en-US" sz="2700" b="1" dirty="0"/>
              <a:t>WEEKEND AND WEEKDAY) SPENT BY GUESTS FOR EACH ROOM </a:t>
            </a:r>
            <a:br>
              <a:rPr lang="en-US" sz="2700" b="1" dirty="0"/>
            </a:br>
            <a:r>
              <a:rPr lang="en-US" sz="2700" b="1" dirty="0"/>
              <a:t>TYPE?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B3E0B-AD68-40AF-A911-7EAFF15D8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470" y="2368825"/>
            <a:ext cx="10164554" cy="304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F13BD-5F36-4226-A9D8-54E298DD3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49" y="6172200"/>
            <a:ext cx="2146852" cy="685799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FC8B64D7-10CB-4E76-8EF0-8316EA17E141}"/>
              </a:ext>
            </a:extLst>
          </p:cNvPr>
          <p:cNvSpPr txBox="1">
            <a:spLocks/>
          </p:cNvSpPr>
          <p:nvPr/>
        </p:nvSpPr>
        <p:spPr>
          <a:xfrm>
            <a:off x="9488557" y="4263889"/>
            <a:ext cx="2703443" cy="153062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78A99E-F654-4E00-AD9F-B362F337E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3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4"/>
    </mc:Choice>
    <mc:Fallback xmlns="">
      <p:transition spd="slow" advTm="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DB92-DF3A-4250-AB0B-6BAECB56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14. </a:t>
            </a:r>
            <a:r>
              <a:rPr lang="en-US" sz="2700" b="1" dirty="0"/>
              <a:t>FOR RESERVATIONS INVOLVING CHILDREN, WHAT IS THE </a:t>
            </a:r>
            <a:br>
              <a:rPr lang="en-US" sz="2700" b="1" dirty="0"/>
            </a:br>
            <a:r>
              <a:rPr lang="en-US" sz="2700" b="1" dirty="0"/>
              <a:t>MOST COMMON ROOM TYPE, AND WHAT IS THE AVERAGE </a:t>
            </a:r>
            <a:br>
              <a:rPr lang="en-US" b="1" dirty="0"/>
            </a:br>
            <a:r>
              <a:rPr lang="en-US" sz="2400" b="1" dirty="0"/>
              <a:t>PRICE FOR THAT ROOM TYPE?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9B760-8BC8-45D5-A3BB-42B552190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4311" y="2438399"/>
            <a:ext cx="9872802" cy="33614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630C2-C73E-4A40-8CF7-54D7F8013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148" y="6172200"/>
            <a:ext cx="2146851" cy="685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D7AB1C-4A38-4A93-ABC5-7E41CACC6300}"/>
              </a:ext>
            </a:extLst>
          </p:cNvPr>
          <p:cNvSpPr txBox="1">
            <a:spLocks/>
          </p:cNvSpPr>
          <p:nvPr/>
        </p:nvSpPr>
        <p:spPr>
          <a:xfrm>
            <a:off x="9362524" y="2392015"/>
            <a:ext cx="2690327" cy="129208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Font typeface="Arial"/>
              <a:buNone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859A4C-8731-410D-BE6B-81C936AE4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9"/>
    </mc:Choice>
    <mc:Fallback xmlns="">
      <p:transition spd="slow" advTm="1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6890-C879-4406-A0A1-006ECD5D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57" y="1701245"/>
            <a:ext cx="3100943" cy="1439520"/>
          </a:xfrm>
        </p:spPr>
        <p:txBody>
          <a:bodyPr/>
          <a:lstStyle/>
          <a:p>
            <a:r>
              <a:rPr lang="en-US" b="1" dirty="0"/>
              <a:t>OVERVIEW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C2A7-09BF-4775-A568-04E7B01B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057" y="2826025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Hotel Industry, informed decision-making and superior guest experiences are driven by data analysis.</a:t>
            </a:r>
          </a:p>
          <a:p>
            <a:pPr marL="0" indent="0">
              <a:buNone/>
            </a:pPr>
            <a:r>
              <a:rPr lang="en-US" dirty="0"/>
              <a:t>My internship will focus on dissecting a dataset of hotel bookings to identify guest preferences and booking behaviors, which are crucial for the hotel’s operational success.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164E5-AEAE-426A-86FB-63C34274C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879" y="6202017"/>
            <a:ext cx="2266122" cy="655983"/>
          </a:xfrm>
          <a:prstGeom prst="rect">
            <a:avLst/>
          </a:prstGeom>
          <a:effectLst>
            <a:glow>
              <a:schemeClr val="accent1">
                <a:alpha val="9000"/>
              </a:schemeClr>
            </a:glow>
            <a:reflection blurRad="38100" stA="6000" endPos="65000" dist="101600" dir="5400000" sy="-100000" algn="bl" rotWithShape="0"/>
            <a:softEdge rad="152400"/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AD9ECCB-E172-4FE6-A57D-C844E4E25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5"/>
    </mc:Choice>
    <mc:Fallback xmlns="">
      <p:transition spd="slow" advTm="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FCE-ECAF-4AB5-A990-8378A0528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4002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15</a:t>
            </a:r>
            <a:r>
              <a:rPr lang="en-US" sz="2400" b="1" dirty="0"/>
              <a:t>. FIND THE MARKET SEGMENT TYPE THAT GENERATES </a:t>
            </a:r>
            <a:br>
              <a:rPr lang="en-US" sz="2400" b="1" dirty="0"/>
            </a:br>
            <a:r>
              <a:rPr lang="en-US" sz="2400" b="1" dirty="0"/>
              <a:t>THE HIGHEST AVERAGE PRICE PER ROOM.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6FBB6-0F9D-4604-9BBE-72F9019089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90329" y="1631969"/>
            <a:ext cx="10018712" cy="37503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05743-476A-4E0A-8B4E-7F1CB2B4B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10774016" y="5382333"/>
            <a:ext cx="1417983" cy="14696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D5FC2F-1380-44A7-9A20-F27FA2A8F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31"/>
    </mc:Choice>
    <mc:Fallback xmlns="">
      <p:transition spd="slow" advTm="1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E6E3-8A1E-4482-B676-525592A6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DATASET INCLUDE THE FOLLOWING TABLES - I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BF72-2DE8-4884-B530-223B11E78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Booking_ID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A unique identifier for each hotel reservation.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no_of_adults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number of adults in the reservation.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no_of_children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number of children in the reservation.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no_of_weekend_nights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number of nights in the </a:t>
            </a:r>
          </a:p>
          <a:p>
            <a:r>
              <a:rPr lang="en-US" dirty="0"/>
              <a:t>reservation that fall on weekends.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no_of_week_nights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number of nights in the reservation </a:t>
            </a:r>
          </a:p>
          <a:p>
            <a:r>
              <a:rPr lang="en-US" dirty="0"/>
              <a:t>that fall on weekdays.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type_of_meal_plan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meal plan chosen by the guests.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3AA5E-D5AB-418D-B7C6-91AF88E94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391" y="6172200"/>
            <a:ext cx="2186610" cy="68579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79A99C-C154-4B6E-959D-FD3045727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8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0"/>
    </mc:Choice>
    <mc:Fallback xmlns="">
      <p:transition spd="slow" advTm="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389A-5152-430C-BE84-55019F7C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DATASET INCLUDE THE FOLLOWING TABLES - II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63F7-9A0F-43C1-A5E6-AD9D3EB21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room_type_reserved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type of room reserved by the guests.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lead_time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number of days between booking and arrival.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arrival_date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date of arrival.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market_segment_type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market segment to which the </a:t>
            </a:r>
          </a:p>
          <a:p>
            <a:r>
              <a:rPr lang="en-US" dirty="0"/>
              <a:t>reservation belongs.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avg_price_per_room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average price per room in the </a:t>
            </a:r>
          </a:p>
          <a:p>
            <a:r>
              <a:rPr lang="en-US" dirty="0"/>
              <a:t>reservation.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booking_status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/>
              <a:t>The status of the booking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7521-B78A-4148-A9EE-260F5E933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87" y="6172200"/>
            <a:ext cx="2213115" cy="68580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57F359-6561-4151-860E-2AEED596E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5"/>
    </mc:Choice>
    <mc:Fallback xmlns="">
      <p:transition spd="slow" advTm="1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CD1E-8D15-4579-B302-29A6DA2C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74204"/>
            <a:ext cx="10018713" cy="876300"/>
          </a:xfrm>
        </p:spPr>
        <p:txBody>
          <a:bodyPr/>
          <a:lstStyle/>
          <a:p>
            <a:r>
              <a:rPr lang="en-US" dirty="0"/>
              <a:t>OVERVIEW OF THE DATASET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BB1FA-A6CD-47AA-BAF4-043B865B5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70" y="1842051"/>
            <a:ext cx="9859754" cy="4200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B9B2D-549F-4C73-A2AD-7A5ECE5C1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82" y="6334538"/>
            <a:ext cx="2239617" cy="52346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F30C3A-F10A-40EE-84D8-946E60817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0"/>
    </mc:Choice>
    <mc:Fallback xmlns="">
      <p:transition spd="slow" advTm="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C4C4DBF-6EFA-49FC-8C27-7BC8EA9B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594360"/>
          </a:xfrm>
        </p:spPr>
        <p:txBody>
          <a:bodyPr>
            <a:normAutofit fontScale="90000"/>
          </a:bodyPr>
          <a:lstStyle/>
          <a:p>
            <a:r>
              <a:rPr lang="en-US" dirty="0"/>
              <a:t>1.</a:t>
            </a:r>
            <a:r>
              <a:rPr lang="en-US" sz="2700" b="1" dirty="0"/>
              <a:t>WHAT IS THE TOTAL NUMBER OF RESERVATIONS IN </a:t>
            </a:r>
            <a:br>
              <a:rPr lang="en-US" sz="2700" b="1" dirty="0"/>
            </a:br>
            <a:r>
              <a:rPr lang="en-US" sz="2700" b="1" dirty="0"/>
              <a:t>THE DATASET?</a:t>
            </a:r>
            <a:endParaRPr lang="en-IN" sz="2700" b="1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2C5BEB6-9F8D-4745-A899-471413E4D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7950" y="1906552"/>
            <a:ext cx="9748911" cy="3412935"/>
          </a:xfr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F0715-6EC6-4A1A-ABAE-40AAC9BB1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5" y="6172199"/>
            <a:ext cx="2226365" cy="6858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D32B1F-396E-404A-94BD-59FC57446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1"/>
    </mc:Choice>
    <mc:Fallback xmlns="">
      <p:transition spd="slow" advTm="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6FF4-5604-4DA0-8B8C-09B0F709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2. WHICH MEAL PLAN IS THE MOST POPULAR AMONG </a:t>
            </a:r>
            <a:br>
              <a:rPr lang="en-US" sz="2400" b="1" dirty="0"/>
            </a:br>
            <a:r>
              <a:rPr lang="en-US" sz="2400" b="1" dirty="0"/>
              <a:t>GUESTS.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07F56-2FC0-4DA4-9DE6-C7FBCA6D4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11" y="2173356"/>
            <a:ext cx="9833250" cy="328653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026AD-CDFB-451C-AD51-4F41A619C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83" y="6172200"/>
            <a:ext cx="2239617" cy="6857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27CA50-A090-4250-BA6F-5B4B458E8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0"/>
    </mc:Choice>
    <mc:Fallback xmlns="">
      <p:transition spd="slow" advTm="1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59DD-6399-4A8A-AC93-D9242AA0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35226"/>
            <a:ext cx="10018713" cy="1752599"/>
          </a:xfrm>
        </p:spPr>
        <p:txBody>
          <a:bodyPr>
            <a:normAutofit/>
          </a:bodyPr>
          <a:lstStyle/>
          <a:p>
            <a:r>
              <a:rPr lang="en-US" sz="2400" b="1" dirty="0"/>
              <a:t>3.WHAT IS THE AVERAGE PRICE PER ROOM FOR RESERVATIONS </a:t>
            </a:r>
            <a:br>
              <a:rPr lang="en-US" sz="2400" b="1" dirty="0"/>
            </a:br>
            <a:r>
              <a:rPr lang="en-US" sz="2400" b="1" dirty="0"/>
              <a:t>INVOLVING CHILDREN?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90BBE-45AE-426E-BD71-0E7D8C004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9110" y="1798983"/>
            <a:ext cx="9886054" cy="383981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A00C0-2F34-43B8-93DE-4578DB5C6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30" y="6215270"/>
            <a:ext cx="2252869" cy="6427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73E738-F0AE-4B78-BB35-72490436A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7"/>
    </mc:Choice>
    <mc:Fallback xmlns="">
      <p:transition spd="slow" advTm="1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BCEA-4240-4298-B772-57B29FEF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4.HOW MANY RESERVATIONS WERE MADE FOR THE YEAR 20XX </a:t>
            </a:r>
            <a:br>
              <a:rPr lang="en-US" sz="2400" b="1" dirty="0"/>
            </a:br>
            <a:r>
              <a:rPr lang="en-US" sz="2400" b="1" dirty="0"/>
              <a:t>(REPLACE XX WITH THE DESIRED YEAR)?</a:t>
            </a:r>
            <a:endParaRPr lang="en-IN" sz="2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81EEA-547A-4824-9834-4272E1E83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5791" y="2319130"/>
            <a:ext cx="9124224" cy="31288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D5C80-44E1-4231-96DB-A921E8118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635" y="6172200"/>
            <a:ext cx="2226365" cy="685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BA68A5-018A-42D9-B582-8B5F7C8EB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4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1"/>
    </mc:Choice>
    <mc:Fallback xmlns="">
      <p:transition spd="slow" advTm="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544</TotalTime>
  <Words>503</Words>
  <Application>Microsoft Office PowerPoint</Application>
  <PresentationFormat>Widescreen</PresentationFormat>
  <Paragraphs>40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Parallax</vt:lpstr>
      <vt:lpstr>HOTEL RESERVATION ANALYSIS</vt:lpstr>
      <vt:lpstr>OVERVIEW</vt:lpstr>
      <vt:lpstr>THE DATASET INCLUDE THE FOLLOWING TABLES - I</vt:lpstr>
      <vt:lpstr>THE DATASET INCLUDE THE FOLLOWING TABLES - II</vt:lpstr>
      <vt:lpstr>OVERVIEW OF THE DATASET</vt:lpstr>
      <vt:lpstr>1.WHAT IS THE TOTAL NUMBER OF RESERVATIONS IN  THE DATASET?</vt:lpstr>
      <vt:lpstr>2. WHICH MEAL PLAN IS THE MOST POPULAR AMONG  GUESTS.</vt:lpstr>
      <vt:lpstr>3.WHAT IS THE AVERAGE PRICE PER ROOM FOR RESERVATIONS  INVOLVING CHILDREN?</vt:lpstr>
      <vt:lpstr>4.HOW MANY RESERVATIONS WERE MADE FOR THE YEAR 20XX  (REPLACE XX WITH THE DESIRED YEAR)?</vt:lpstr>
      <vt:lpstr>5.WHAT IS THE MOST COMMONLY BOOKED ROOM TYPE?</vt:lpstr>
      <vt:lpstr>6.HOW MANY RESERVATIONS FALL ON A WEEKEND  (NO_OF_WEEKEND_NIGHTS &gt; 0)?</vt:lpstr>
      <vt:lpstr>7.WHAT IS THE HIGHEST AND LOWEST LEAD TIME FOR  RESERVATIONS?</vt:lpstr>
      <vt:lpstr>8. What IS THE MOST COMMON MARKET SEGMENT TYPE FOR SESERVATIONS ? </vt:lpstr>
      <vt:lpstr>9. HOW MANY RESERVATIONS HAVE A BOOKING STATUS  OF "CONFIRMED"?</vt:lpstr>
      <vt:lpstr>10. WHAT IS THE TOTAL NUMBER OF ADULTS AND  CHILDREN ACROSS ALL RESERVATIONS?</vt:lpstr>
      <vt:lpstr>11. WHAT IS THE AVERAGE NUMBER OF WEEKEND  NIGHTS FOR RESERVATIONS INVOLVING CHILDREN?</vt:lpstr>
      <vt:lpstr>12. HOW MANY RESERVATIONS WERE MADE IN EACH  MONTH OF THE YEAR?</vt:lpstr>
      <vt:lpstr>13. WHAT IS THE AVERAGE NUMBER OF NIGHTS (BOTH  WEEKEND AND WEEKDAY) SPENT BY GUESTS FOR EACH ROOM  TYPE?</vt:lpstr>
      <vt:lpstr>14. FOR RESERVATIONS INVOLVING CHILDREN, WHAT IS THE  MOST COMMON ROOM TYPE, AND WHAT IS THE AVERAGE  PRICE FOR THAT ROOM TYPE?</vt:lpstr>
      <vt:lpstr>15. FIND THE MARKET SEGMENT TYPE THAT GENERATES  THE HIGHEST AVERAGE PRICE PER ROOM.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</dc:creator>
  <cp:lastModifiedBy>Deepak</cp:lastModifiedBy>
  <cp:revision>38</cp:revision>
  <dcterms:created xsi:type="dcterms:W3CDTF">2024-05-16T15:36:52Z</dcterms:created>
  <dcterms:modified xsi:type="dcterms:W3CDTF">2024-05-21T03:59:54Z</dcterms:modified>
</cp:coreProperties>
</file>